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81" r:id="rId4"/>
    <p:sldId id="260" r:id="rId5"/>
    <p:sldId id="261" r:id="rId6"/>
    <p:sldId id="270" r:id="rId7"/>
    <p:sldId id="265" r:id="rId8"/>
    <p:sldId id="267" r:id="rId9"/>
    <p:sldId id="268" r:id="rId10"/>
    <p:sldId id="272" r:id="rId11"/>
    <p:sldId id="276" r:id="rId12"/>
    <p:sldId id="277" r:id="rId13"/>
    <p:sldId id="271" r:id="rId14"/>
    <p:sldId id="273" r:id="rId15"/>
    <p:sldId id="275" r:id="rId16"/>
    <p:sldId id="257" r:id="rId17"/>
    <p:sldId id="258" r:id="rId18"/>
    <p:sldId id="259" r:id="rId19"/>
    <p:sldId id="262" r:id="rId20"/>
    <p:sldId id="264" r:id="rId21"/>
    <p:sldId id="266" r:id="rId22"/>
    <p:sldId id="269" r:id="rId23"/>
    <p:sldId id="279" r:id="rId24"/>
    <p:sldId id="278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1FF"/>
    <a:srgbClr val="9999FF"/>
    <a:srgbClr val="6666FF"/>
    <a:srgbClr val="BC1414"/>
    <a:srgbClr val="FF3333"/>
    <a:srgbClr val="FF5050"/>
    <a:srgbClr val="CC3399"/>
    <a:srgbClr val="996633"/>
    <a:srgbClr val="803D06"/>
    <a:srgbClr val="11AB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 autoAdjust="0"/>
    <p:restoredTop sz="94660"/>
  </p:normalViewPr>
  <p:slideViewPr>
    <p:cSldViewPr>
      <p:cViewPr>
        <p:scale>
          <a:sx n="70" d="100"/>
          <a:sy n="70" d="100"/>
        </p:scale>
        <p:origin x="-4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chartUserShapes" Target="../drawings/drawing1.xml"/><Relationship Id="rId5" Type="http://schemas.openxmlformats.org/officeDocument/2006/relationships/package" Target="../embeddings/Pracovn__h_rok_programu_Microsoft_Office_Excel1.xlsx"/><Relationship Id="rId4" Type="http://schemas.openxmlformats.org/officeDocument/2006/relationships/image" Target="../media/image24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acovn__h_rok_programu_Microsoft_Office_Excel2.xlsx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racovn__h_rok_programu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Pracovn__h_rok_programu_Microsoft_Office_Excel4.xlsx"/><Relationship Id="rId1" Type="http://schemas.openxmlformats.org/officeDocument/2006/relationships/image" Target="../media/image29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Pracovn__h_rok_programu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acovn__h_rok_programu_Microsoft_Office_Excel6.xlsx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/>
      <c:barChart>
        <c:barDir val="col"/>
        <c:grouping val="clustered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cat>
            <c:strRef>
              <c:f>Hárok1!$A$2:$A$5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Autumn</c:v>
                </c:pt>
                <c:pt idx="3">
                  <c:v>Winter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Pt>
            <c:idx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Pt>
            <c:idx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pictureOptions>
              <c:pictureFormat val="stack"/>
            </c:pictureOptions>
          </c:dPt>
          <c:dPt>
            <c:idx val="2"/>
            <c:spPr>
              <a:blipFill dpi="0" rotWithShape="1">
                <a:blip xmlns:r="http://schemas.openxmlformats.org/officeDocument/2006/relationships" r:embed="rId1"/>
                <a:srcRect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3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cat>
            <c:strRef>
              <c:f>Hárok1!$A$2:$A$5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Autumn</c:v>
                </c:pt>
                <c:pt idx="3">
                  <c:v>Winter</c:v>
                </c:pt>
              </c:strCache>
            </c:strRef>
          </c:cat>
          <c:val>
            <c:numRef>
              <c:f>Hárok1!$C$2:$C$5</c:f>
              <c:numCache>
                <c:formatCode>0%</c:formatCode>
                <c:ptCount val="4"/>
                <c:pt idx="0">
                  <c:v>15</c:v>
                </c:pt>
                <c:pt idx="1">
                  <c:v>62</c:v>
                </c:pt>
                <c:pt idx="2">
                  <c:v>4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Stĺpec2</c:v>
                </c:pt>
              </c:strCache>
            </c:strRef>
          </c:tx>
          <c:cat>
            <c:strRef>
              <c:f>Hárok1!$A$2:$A$5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Autumn</c:v>
                </c:pt>
                <c:pt idx="3">
                  <c:v>Winter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</c:numCache>
            </c:numRef>
          </c:val>
        </c:ser>
        <c:gapWidth val="0"/>
        <c:overlap val="69"/>
        <c:axId val="35980032"/>
        <c:axId val="35981568"/>
      </c:barChart>
      <c:catAx>
        <c:axId val="3598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850" baseline="0">
                <a:latin typeface="Comic Sans MS" pitchFamily="66" charset="0"/>
              </a:defRPr>
            </a:pPr>
            <a:endParaRPr lang="sk-SK"/>
          </a:p>
        </c:txPr>
        <c:crossAx val="35981568"/>
        <c:crosses val="autoZero"/>
        <c:auto val="1"/>
        <c:lblAlgn val="ctr"/>
        <c:lblOffset val="100"/>
      </c:catAx>
      <c:valAx>
        <c:axId val="35981568"/>
        <c:scaling>
          <c:orientation val="minMax"/>
          <c:max val="70"/>
          <c:min val="0"/>
        </c:scaling>
        <c:delete val="1"/>
        <c:axPos val="l"/>
        <c:majorGridlines/>
        <c:numFmt formatCode="General" sourceLinked="1"/>
        <c:tickLblPos val="none"/>
        <c:crossAx val="35980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k-SK"/>
    </a:p>
  </c:txPr>
  <c:externalData r:id="rId5"/>
  <c:userShapes r:id="rId6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44450">
              <a:noFill/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pictureOptions>
            <c:pictureFormat val="stretch"/>
          </c:pictureOptions>
          <c:dPt>
            <c:idx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44450">
                <a:noFill/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pictureOptions>
              <c:pictureFormat val="stackScale"/>
              <c:pictureStackUnit val="15"/>
            </c:pictureOptions>
          </c:dPt>
          <c:cat>
            <c:strRef>
              <c:f>Hárok1!$A$2:$A$3</c:f>
              <c:strCache>
                <c:ptCount val="2"/>
                <c:pt idx="0">
                  <c:v>Snow</c:v>
                </c:pt>
                <c:pt idx="1">
                  <c:v>Rain</c:v>
                </c:pt>
              </c:strCache>
            </c:strRef>
          </c:cat>
          <c:val>
            <c:numRef>
              <c:f>Hárok1!$B$2:$B$3</c:f>
              <c:numCache>
                <c:formatCode>0%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gapWidth val="100"/>
        <c:axId val="36011392"/>
        <c:axId val="36009856"/>
      </c:barChart>
      <c:valAx>
        <c:axId val="36009856"/>
        <c:scaling>
          <c:orientation val="minMax"/>
        </c:scaling>
        <c:delete val="1"/>
        <c:axPos val="b"/>
        <c:majorGridlines/>
        <c:numFmt formatCode="0%" sourceLinked="1"/>
        <c:tickLblPos val="none"/>
        <c:crossAx val="36011392"/>
        <c:crosses val="autoZero"/>
        <c:crossBetween val="between"/>
      </c:valAx>
      <c:catAx>
        <c:axId val="36011392"/>
        <c:scaling>
          <c:orientation val="minMax"/>
        </c:scaling>
        <c:delete val="1"/>
        <c:axPos val="l"/>
        <c:tickLblPos val="none"/>
        <c:crossAx val="3600985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sk-SK"/>
    </a:p>
  </c:txPr>
  <c:externalData r:id="rId3"/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3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c:spPr>
          <c:cat>
            <c:strRef>
              <c:f>Hárok1!$A$2:$A$3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7.7</c:v>
                </c:pt>
                <c:pt idx="1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Stĺpec2</c:v>
                </c:pt>
              </c:strCache>
            </c:strRef>
          </c:tx>
          <c:cat>
            <c:strRef>
              <c:f>Hárok1!$A$2:$A$3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Hárok1!$C$2:$C$3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Stĺpec1</c:v>
                </c:pt>
              </c:strCache>
            </c:strRef>
          </c:tx>
          <c:cat>
            <c:strRef>
              <c:f>Hárok1!$A$2:$A$3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Hárok1!$D$2:$D$3</c:f>
              <c:numCache>
                <c:formatCode>General</c:formatCode>
                <c:ptCount val="2"/>
              </c:numCache>
            </c:numRef>
          </c:val>
        </c:ser>
        <c:shape val="cylinder"/>
        <c:axId val="36082432"/>
        <c:axId val="36083968"/>
        <c:axId val="0"/>
      </c:bar3DChart>
      <c:catAx>
        <c:axId val="36082432"/>
        <c:scaling>
          <c:orientation val="minMax"/>
        </c:scaling>
        <c:axPos val="l"/>
        <c:tickLblPos val="nextTo"/>
        <c:txPr>
          <a:bodyPr/>
          <a:lstStyle/>
          <a:p>
            <a:pPr>
              <a:defRPr sz="3500" baseline="0"/>
            </a:pPr>
            <a:endParaRPr lang="sk-SK"/>
          </a:p>
        </c:txPr>
        <c:crossAx val="36083968"/>
        <c:crosses val="autoZero"/>
        <c:auto val="1"/>
        <c:lblAlgn val="ctr"/>
        <c:lblOffset val="100"/>
      </c:catAx>
      <c:valAx>
        <c:axId val="36083968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36082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k-SK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Pt>
            <c:idx val="0"/>
            <c:spPr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shape">
                  <a:fillToRect l="50000" t="50000" r="50000" b="50000"/>
                </a:path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6600000" scaled="0"/>
                <a:tileRect/>
              </a:gradFill>
            </c:spPr>
          </c:dPt>
          <c:cat>
            <c:strRef>
              <c:f>Hárok1!$A$2:$A$3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shape val="box"/>
        <c:axId val="36145792"/>
        <c:axId val="36155776"/>
        <c:axId val="0"/>
      </c:bar3DChart>
      <c:catAx>
        <c:axId val="36145792"/>
        <c:scaling>
          <c:orientation val="minMax"/>
        </c:scaling>
        <c:axPos val="b"/>
        <c:tickLblPos val="nextTo"/>
        <c:txPr>
          <a:bodyPr/>
          <a:lstStyle/>
          <a:p>
            <a:pPr>
              <a:defRPr sz="2200" baseline="0">
                <a:latin typeface="Comic Sans MS" pitchFamily="66" charset="0"/>
              </a:defRPr>
            </a:pPr>
            <a:endParaRPr lang="sk-SK"/>
          </a:p>
        </c:txPr>
        <c:crossAx val="36155776"/>
        <c:crosses val="autoZero"/>
        <c:auto val="1"/>
        <c:lblAlgn val="ctr"/>
        <c:lblOffset val="100"/>
      </c:catAx>
      <c:valAx>
        <c:axId val="36155776"/>
        <c:scaling>
          <c:orientation val="minMax"/>
          <c:max val="100"/>
          <c:min val="10"/>
        </c:scaling>
        <c:axPos val="l"/>
        <c:majorGridlines/>
        <c:numFmt formatCode="General" sourceLinked="1"/>
        <c:tickLblPos val="nextTo"/>
        <c:crossAx val="36145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k-SK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autoTitleDeleted val="1"/>
    <c:view3D>
      <c:rotX val="40"/>
      <c:rotY val="24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0200000" scaled="0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800000" scaled="0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path path="rect">
                  <a:fillToRect l="100000" t="100000"/>
                </a:path>
                <a:tileRect r="-100000" b="-100000"/>
              </a:gradFill>
            </c:spPr>
          </c:dPt>
          <c:cat>
            <c:strRef>
              <c:f>Hárok1!$A$2:$A$5</c:f>
              <c:strCache>
                <c:ptCount val="3"/>
                <c:pt idx="0">
                  <c:v>Very often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15</c:v>
                </c:pt>
                <c:pt idx="1">
                  <c:v>69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Stĺpec2</c:v>
                </c:pt>
              </c:strCache>
            </c:strRef>
          </c:tx>
          <c:cat>
            <c:strRef>
              <c:f>Hárok1!$A$2:$A$5</c:f>
              <c:strCache>
                <c:ptCount val="3"/>
                <c:pt idx="0">
                  <c:v>Very often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Stĺpec1</c:v>
                </c:pt>
              </c:strCache>
            </c:strRef>
          </c:tx>
          <c:cat>
            <c:strRef>
              <c:f>Hárok1!$A$2:$A$5</c:f>
              <c:strCache>
                <c:ptCount val="3"/>
                <c:pt idx="0">
                  <c:v>Very often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sk-SK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cat>
            <c:strRef>
              <c:f>Hárok1!$A$2:$A$5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sk-SK"/>
    </a:p>
  </c:txPr>
  <c:externalData r:id="rId3"/>
  <c:userShapes r:id="rId4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0.33375</cdr:x>
      <cdr:y>0.51544</cdr:y>
    </cdr:from>
    <cdr:to>
      <cdr:x>0.42125</cdr:x>
      <cdr:y>0.62681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746648" y="2332856"/>
          <a:ext cx="720090" cy="50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rPr>
            <a:t>62%</a:t>
          </a:r>
          <a:endParaRPr lang="sk-SK" sz="2800" dirty="0">
            <a:solidFill>
              <a:schemeClr val="tx1">
                <a:lumMod val="95000"/>
                <a:lumOff val="5000"/>
              </a:schemeClr>
            </a:solidFill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0.57875</cdr:x>
      <cdr:y>0.51544</cdr:y>
    </cdr:from>
    <cdr:to>
      <cdr:x>0.64875</cdr:x>
      <cdr:y>0.6109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4762872" y="2332856"/>
          <a:ext cx="576072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2800" dirty="0" smtClean="0">
              <a:latin typeface="Comic Sans MS" pitchFamily="66" charset="0"/>
            </a:rPr>
            <a:t>4%</a:t>
          </a:r>
          <a:endParaRPr lang="sk-SK" sz="2800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0.815</cdr:x>
      <cdr:y>0.51544</cdr:y>
    </cdr:from>
    <cdr:to>
      <cdr:x>0.90249</cdr:x>
      <cdr:y>0.6109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6707088" y="2332856"/>
          <a:ext cx="720008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2800" dirty="0" smtClean="0">
              <a:latin typeface="Comic Sans MS" pitchFamily="66" charset="0"/>
            </a:rPr>
            <a:t>19%</a:t>
          </a:r>
          <a:endParaRPr lang="sk-SK" sz="2800" dirty="0">
            <a:latin typeface="Comic Sans MS" pitchFamily="66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0.28125</cdr:x>
      <cdr:y>0.32452</cdr:y>
    </cdr:from>
    <cdr:to>
      <cdr:x>0.39236</cdr:x>
      <cdr:y>0.52655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314600" y="1468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0.2025</cdr:x>
      <cdr:y>0.30861</cdr:y>
    </cdr:from>
    <cdr:to>
      <cdr:x>0.31362</cdr:x>
      <cdr:y>0.51064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1666528" y="1396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  <cdr:relSizeAnchor xmlns:cdr="http://schemas.openxmlformats.org/drawingml/2006/chartDrawing">
    <cdr:from>
      <cdr:x>0.22</cdr:x>
      <cdr:y>0.32452</cdr:y>
    </cdr:from>
    <cdr:to>
      <cdr:x>0.33111</cdr:x>
      <cdr:y>0.52655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1810544" y="1468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0.2375</cdr:x>
      <cdr:y>0.22906</cdr:y>
    </cdr:from>
    <cdr:to>
      <cdr:x>0.35125</cdr:x>
      <cdr:y>0.34043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1954560" y="1036712"/>
          <a:ext cx="936117" cy="50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3600" dirty="0" smtClean="0"/>
            <a:t>23</a:t>
          </a:r>
          <a:r>
            <a:rPr lang="en-US" sz="3600" dirty="0" smtClean="0"/>
            <a:t>%</a:t>
          </a:r>
          <a:endParaRPr lang="sk-SK" sz="3600" dirty="0"/>
        </a:p>
      </cdr:txBody>
    </cdr:sp>
  </cdr:relSizeAnchor>
  <cdr:relSizeAnchor xmlns:cdr="http://schemas.openxmlformats.org/drawingml/2006/chartDrawing">
    <cdr:from>
      <cdr:x>0.24625</cdr:x>
      <cdr:y>0.64272</cdr:y>
    </cdr:from>
    <cdr:to>
      <cdr:x>0.36875</cdr:x>
      <cdr:y>0.77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2026568" y="2908920"/>
          <a:ext cx="1008134" cy="5760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dirty="0" smtClean="0"/>
            <a:t>77%</a:t>
          </a:r>
          <a:endParaRPr lang="sk-SK" sz="3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0.31888</cdr:x>
      <cdr:y>0.24798</cdr:y>
    </cdr:from>
    <cdr:to>
      <cdr:x>0.42388</cdr:x>
      <cdr:y>0.35935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915816" y="1368152"/>
          <a:ext cx="960120" cy="614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3000" dirty="0" smtClean="0">
              <a:solidFill>
                <a:schemeClr val="tx1"/>
              </a:solidFill>
            </a:rPr>
            <a:t>47%</a:t>
          </a:r>
          <a:endParaRPr lang="sk-SK" sz="3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0.64875</cdr:x>
      <cdr:y>0.62681</cdr:y>
    </cdr:from>
    <cdr:to>
      <cdr:x>0.73625</cdr:x>
      <cdr:y>0.73818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5338936" y="2836912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2500" dirty="0"/>
        </a:p>
      </cdr:txBody>
    </cdr:sp>
  </cdr:relSizeAnchor>
  <cdr:relSizeAnchor xmlns:cdr="http://schemas.openxmlformats.org/drawingml/2006/chartDrawing">
    <cdr:from>
      <cdr:x>0.68112</cdr:x>
      <cdr:y>0.24798</cdr:y>
    </cdr:from>
    <cdr:to>
      <cdr:x>0.78612</cdr:x>
      <cdr:y>0.35935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6228184" y="1368152"/>
          <a:ext cx="960120" cy="614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3000" dirty="0" smtClean="0">
              <a:solidFill>
                <a:schemeClr val="tx1"/>
              </a:solidFill>
            </a:rPr>
            <a:t>53%</a:t>
          </a:r>
          <a:endParaRPr lang="sk-SK" sz="30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0.48529</cdr:x>
      <cdr:y>0.13244</cdr:y>
    </cdr:from>
    <cdr:to>
      <cdr:x>0.93154</cdr:x>
      <cdr:y>0.48246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376264" y="504056"/>
          <a:ext cx="2185052" cy="1332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3200" dirty="0" smtClean="0">
              <a:latin typeface="Comic Sans MS" pitchFamily="66" charset="0"/>
            </a:rPr>
            <a:t>69% </a:t>
          </a:r>
          <a:endParaRPr lang="sk-SK" sz="3200" dirty="0" smtClean="0">
            <a:latin typeface="Comic Sans MS" pitchFamily="66" charset="0"/>
          </a:endParaRPr>
        </a:p>
        <a:p xmlns:a="http://schemas.openxmlformats.org/drawingml/2006/main">
          <a:pPr algn="ctr"/>
          <a:r>
            <a:rPr lang="en-US" sz="3200" dirty="0" smtClean="0">
              <a:latin typeface="Comic Sans MS" pitchFamily="66" charset="0"/>
            </a:rPr>
            <a:t>Sometimes</a:t>
          </a:r>
          <a:endParaRPr lang="en-US" sz="3200" dirty="0">
            <a:latin typeface="Comic Sans MS" pitchFamily="66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0.69542</cdr:x>
      <cdr:y>0.60714</cdr:y>
    </cdr:from>
    <cdr:to>
      <cdr:x>0.80653</cdr:x>
      <cdr:y>0.80917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3204864" y="2448272"/>
          <a:ext cx="512052" cy="814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0.26375</cdr:x>
      <cdr:y>0.35634</cdr:y>
    </cdr:from>
    <cdr:to>
      <cdr:x>0.37486</cdr:x>
      <cdr:y>0.55837</cdr:y>
    </cdr:to>
    <cdr:sp macro="" textlink="">
      <cdr:nvSpPr>
        <cdr:cNvPr id="3" name="BlokTextu 2"/>
        <cdr:cNvSpPr txBox="1"/>
      </cdr:nvSpPr>
      <cdr:spPr>
        <a:xfrm xmlns:a="http://schemas.openxmlformats.org/drawingml/2006/main">
          <a:off x="2170584" y="1612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0.22667</cdr:x>
      <cdr:y>0.32143</cdr:y>
    </cdr:from>
    <cdr:to>
      <cdr:x>0.43397</cdr:x>
      <cdr:y>0.52346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1044624" y="1296144"/>
          <a:ext cx="955334" cy="814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dirty="0" smtClean="0">
              <a:latin typeface="Comic Sans MS" pitchFamily="66" charset="0"/>
            </a:rPr>
            <a:t>Yes</a:t>
          </a:r>
          <a:endParaRPr lang="sk-SK" sz="4000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0.66625</cdr:x>
      <cdr:y>0.46771</cdr:y>
    </cdr:from>
    <cdr:to>
      <cdr:x>0.77736</cdr:x>
      <cdr:y>0.66974</cdr:y>
    </cdr:to>
    <cdr:sp macro="" textlink="">
      <cdr:nvSpPr>
        <cdr:cNvPr id="5" name="BlokTextu 4"/>
        <cdr:cNvSpPr txBox="1"/>
      </cdr:nvSpPr>
      <cdr:spPr>
        <a:xfrm xmlns:a="http://schemas.openxmlformats.org/drawingml/2006/main">
          <a:off x="5482952" y="2116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0.5875</cdr:x>
      <cdr:y>0.38816</cdr:y>
    </cdr:from>
    <cdr:to>
      <cdr:x>0.69861</cdr:x>
      <cdr:y>0.59019</cdr:y>
    </cdr:to>
    <cdr:sp macro="" textlink="">
      <cdr:nvSpPr>
        <cdr:cNvPr id="6" name="BlokTextu 5"/>
        <cdr:cNvSpPr txBox="1"/>
      </cdr:nvSpPr>
      <cdr:spPr>
        <a:xfrm xmlns:a="http://schemas.openxmlformats.org/drawingml/2006/main">
          <a:off x="4834880" y="1756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0.69542</cdr:x>
      <cdr:y>0.41071</cdr:y>
    </cdr:from>
    <cdr:to>
      <cdr:x>0.88292</cdr:x>
      <cdr:y>0.63345</cdr:y>
    </cdr:to>
    <cdr:sp macro="" textlink="">
      <cdr:nvSpPr>
        <cdr:cNvPr id="7" name="BlokTextu 6"/>
        <cdr:cNvSpPr txBox="1"/>
      </cdr:nvSpPr>
      <cdr:spPr>
        <a:xfrm xmlns:a="http://schemas.openxmlformats.org/drawingml/2006/main">
          <a:off x="3204864" y="1656184"/>
          <a:ext cx="864096" cy="898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4000" dirty="0" smtClean="0">
              <a:latin typeface="Comic Sans MS" pitchFamily="66" charset="0"/>
            </a:rPr>
            <a:t>No</a:t>
          </a:r>
          <a:endParaRPr lang="sk-SK" sz="4000" dirty="0">
            <a:latin typeface="Comic Sans MS" pitchFamily="66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C821-1D9A-4CDF-BF14-DC7F18ADC722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CE74-777E-4938-8C99-5CBA14D4C50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Meteorologicky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ustav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fotos</a:t>
            </a:r>
            <a:r>
              <a:rPr lang="sk-SK" baseline="0" dirty="0" smtClean="0"/>
              <a:t>, a </a:t>
            </a:r>
            <a:r>
              <a:rPr lang="sk-SK" baseline="0" dirty="0" err="1" smtClean="0"/>
              <a:t>info</a:t>
            </a:r>
            <a:r>
              <a:rPr lang="sk-SK" baseline="0" dirty="0" smtClean="0"/>
              <a:t>, z knižky priemerne hodnoty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CE74-777E-4938-8C99-5CBA14D4C506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CE74-777E-4938-8C99-5CBA14D4C506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24656-0507-4C8E-BA66-EFE69429B2F1}" type="datetimeFigureOut">
              <a:rPr lang="sk-SK" smtClean="0"/>
              <a:pPr/>
              <a:t>8. 4. 2011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473E-D22D-41AD-84BE-E4D3FF9B9F8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536" y="692696"/>
            <a:ext cx="828092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WEATHER</a:t>
            </a:r>
            <a:endParaRPr lang="sk-SK" sz="11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039544" y="4221088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Comic Sans MS" pitchFamily="66" charset="0"/>
              </a:rPr>
              <a:t>Veronika Halvelandová</a:t>
            </a:r>
          </a:p>
          <a:p>
            <a:pPr algn="ctr"/>
            <a:r>
              <a:rPr lang="sk-SK" sz="2800" dirty="0" smtClean="0">
                <a:latin typeface="Comic Sans MS" pitchFamily="66" charset="0"/>
              </a:rPr>
              <a:t>Barborka Hladká</a:t>
            </a:r>
          </a:p>
          <a:p>
            <a:pPr algn="ctr"/>
            <a:r>
              <a:rPr lang="sk-SK" sz="2800" dirty="0" smtClean="0">
                <a:latin typeface="Comic Sans MS" pitchFamily="66" charset="0"/>
              </a:rPr>
              <a:t>Zuzka Kmeťová</a:t>
            </a:r>
            <a:endParaRPr lang="sk-SK" sz="2800" dirty="0">
              <a:latin typeface="Comic Sans MS" pitchFamily="66" charset="0"/>
            </a:endParaRPr>
          </a:p>
        </p:txBody>
      </p:sp>
      <p:sp>
        <p:nvSpPr>
          <p:cNvPr id="21506" name="AutoShape 2" descr="http://emailnew.azet.sk/MailDownload.phtml?&amp;i9=f44431104788&amp;idF=0&amp;mail=00000000000000001693&amp;p1=2320&amp;p2=2521&amp;p3=2458&amp;dow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http://emailnew.azet.sk/MailDownload.phtml?&amp;i9=f44431104788&amp;idF=0&amp;mail=00000000000000001693&amp;p1=2320&amp;p2=2521&amp;p3=2458&amp;dow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 descr="P3150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4860032" cy="36450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2008"/>
            <a:ext cx="7920880" cy="126876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omic Sans MS" pitchFamily="66" charset="0"/>
              </a:rPr>
              <a:t>Meteorological station</a:t>
            </a:r>
            <a:r>
              <a:rPr lang="sk-SK" sz="3600" b="1" dirty="0" smtClean="0">
                <a:latin typeface="Comic Sans MS" pitchFamily="66" charset="0"/>
              </a:rPr>
              <a:t> ....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382344"/>
            <a:ext cx="8352928" cy="2475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k-SK" sz="7600" b="1" dirty="0" smtClean="0">
                <a:latin typeface="Comic Sans MS" pitchFamily="66" charset="0"/>
              </a:rPr>
              <a:t>                       ... in </a:t>
            </a:r>
            <a:r>
              <a:rPr lang="sk-SK" sz="7600" b="1" dirty="0" err="1" smtClean="0">
                <a:latin typeface="Comic Sans MS" pitchFamily="66" charset="0"/>
              </a:rPr>
              <a:t>Janíkovce</a:t>
            </a:r>
            <a:endParaRPr lang="sk-SK" sz="7600" b="1" dirty="0" smtClean="0">
              <a:latin typeface="Comic Sans MS" pitchFamily="66" charset="0"/>
            </a:endParaRPr>
          </a:p>
          <a:p>
            <a:r>
              <a:rPr lang="sk-SK" sz="5100" dirty="0" err="1" smtClean="0">
                <a:latin typeface="Comic Sans MS" pitchFamily="66" charset="0"/>
              </a:rPr>
              <a:t>was</a:t>
            </a:r>
            <a:r>
              <a:rPr lang="sk-SK" sz="5100" dirty="0" smtClean="0">
                <a:latin typeface="Comic Sans MS" pitchFamily="66" charset="0"/>
              </a:rPr>
              <a:t> </a:t>
            </a:r>
            <a:r>
              <a:rPr lang="sk-SK" sz="5100" dirty="0" err="1" smtClean="0">
                <a:latin typeface="Comic Sans MS" pitchFamily="66" charset="0"/>
              </a:rPr>
              <a:t>founded</a:t>
            </a:r>
            <a:r>
              <a:rPr lang="sk-SK" sz="5100" dirty="0" smtClean="0">
                <a:latin typeface="Comic Sans MS" pitchFamily="66" charset="0"/>
              </a:rPr>
              <a:t> in </a:t>
            </a:r>
            <a:r>
              <a:rPr lang="en-US" sz="5100" dirty="0" smtClean="0">
                <a:latin typeface="Comic Sans MS" pitchFamily="66" charset="0"/>
              </a:rPr>
              <a:t>1982</a:t>
            </a:r>
          </a:p>
          <a:p>
            <a:r>
              <a:rPr lang="sk-SK" sz="5100" dirty="0" smtClean="0">
                <a:latin typeface="Comic Sans MS" pitchFamily="66" charset="0"/>
              </a:rPr>
              <a:t>a</a:t>
            </a:r>
            <a:r>
              <a:rPr lang="en-US" sz="5100" dirty="0" err="1" smtClean="0">
                <a:latin typeface="Comic Sans MS" pitchFamily="66" charset="0"/>
              </a:rPr>
              <a:t>irport</a:t>
            </a:r>
            <a:r>
              <a:rPr lang="en-US" sz="5100" dirty="0" smtClean="0">
                <a:latin typeface="Comic Sans MS" pitchFamily="66" charset="0"/>
              </a:rPr>
              <a:t> meteorological station</a:t>
            </a:r>
          </a:p>
          <a:p>
            <a:r>
              <a:rPr lang="sk-SK" sz="5100" dirty="0" smtClean="0">
                <a:latin typeface="Comic Sans MS" pitchFamily="66" charset="0"/>
              </a:rPr>
              <a:t>t</a:t>
            </a:r>
            <a:r>
              <a:rPr lang="en-US" sz="5100" dirty="0" smtClean="0">
                <a:latin typeface="Comic Sans MS" pitchFamily="66" charset="0"/>
              </a:rPr>
              <a:t>he most windy of the lowland stations</a:t>
            </a:r>
            <a:r>
              <a:rPr lang="sk-SK" sz="5100" dirty="0" smtClean="0">
                <a:latin typeface="Comic Sans MS" pitchFamily="66" charset="0"/>
              </a:rPr>
              <a:t> in Slovakia</a:t>
            </a:r>
            <a:endParaRPr lang="en-US" sz="5100" dirty="0" smtClean="0">
              <a:latin typeface="Comic Sans MS" pitchFamily="66" charset="0"/>
            </a:endParaRPr>
          </a:p>
          <a:p>
            <a:r>
              <a:rPr lang="sk-SK" sz="5100" dirty="0" smtClean="0">
                <a:latin typeface="Comic Sans MS" pitchFamily="66" charset="0"/>
              </a:rPr>
              <a:t>u</a:t>
            </a:r>
            <a:r>
              <a:rPr lang="en-GB" sz="5100" dirty="0" err="1" smtClean="0">
                <a:latin typeface="Comic Sans MS" pitchFamily="66" charset="0"/>
              </a:rPr>
              <a:t>ses</a:t>
            </a:r>
            <a:r>
              <a:rPr lang="en-GB" sz="5100" dirty="0" smtClean="0">
                <a:latin typeface="Comic Sans MS" pitchFamily="66" charset="0"/>
              </a:rPr>
              <a:t> traditional and automatic meteorological </a:t>
            </a:r>
            <a:r>
              <a:rPr lang="en-US" sz="5100" dirty="0" smtClean="0">
                <a:latin typeface="Comic Sans MS" pitchFamily="66" charset="0"/>
              </a:rPr>
              <a:t>machines</a:t>
            </a:r>
            <a:endParaRPr lang="en-US" sz="5100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431032" y="105273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 </a:t>
            </a:r>
            <a:r>
              <a:rPr lang="sk-SK" sz="2400" b="1" dirty="0" err="1" smtClean="0">
                <a:latin typeface="Comic Sans MS" pitchFamily="66" charset="0"/>
              </a:rPr>
              <a:t>weather</a:t>
            </a:r>
            <a:r>
              <a:rPr lang="sk-SK" sz="2400" b="1" dirty="0" smtClean="0">
                <a:latin typeface="Comic Sans MS" pitchFamily="66" charset="0"/>
              </a:rPr>
              <a:t> </a:t>
            </a:r>
            <a:r>
              <a:rPr lang="sk-SK" sz="2400" b="1" dirty="0" err="1" smtClean="0">
                <a:latin typeface="Comic Sans MS" pitchFamily="66" charset="0"/>
              </a:rPr>
              <a:t>station</a:t>
            </a:r>
            <a:r>
              <a:rPr lang="sk-SK" sz="2400" b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is a facility with instruments and equipment to make observations of </a:t>
            </a:r>
            <a:r>
              <a:rPr lang="sk-SK" sz="2400" dirty="0" err="1" smtClean="0">
                <a:latin typeface="Comic Sans MS" pitchFamily="66" charset="0"/>
              </a:rPr>
              <a:t>atmospheric</a:t>
            </a:r>
            <a:r>
              <a:rPr lang="en-US" sz="2400" dirty="0" smtClean="0">
                <a:latin typeface="Comic Sans MS" pitchFamily="66" charset="0"/>
              </a:rPr>
              <a:t> conditions in order to provide information to make </a:t>
            </a:r>
            <a:r>
              <a:rPr lang="sk-SK" sz="2400" dirty="0" err="1" smtClean="0">
                <a:latin typeface="Comic Sans MS" pitchFamily="66" charset="0"/>
              </a:rPr>
              <a:t>weather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forecasts</a:t>
            </a:r>
            <a:r>
              <a:rPr lang="en-US" sz="2400" dirty="0" smtClean="0">
                <a:latin typeface="Comic Sans MS" pitchFamily="66" charset="0"/>
              </a:rPr>
              <a:t> and to study the </a:t>
            </a:r>
            <a:r>
              <a:rPr lang="sk-SK" sz="2400" dirty="0" err="1" smtClean="0">
                <a:latin typeface="Comic Sans MS" pitchFamily="66" charset="0"/>
              </a:rPr>
              <a:t>weather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sk-SK" sz="2400" dirty="0" err="1" smtClean="0">
                <a:latin typeface="Comic Sans MS" pitchFamily="66" charset="0"/>
              </a:rPr>
              <a:t>climate</a:t>
            </a:r>
            <a:r>
              <a:rPr lang="en-US" sz="2400" dirty="0" smtClean="0">
                <a:latin typeface="Comic Sans MS" pitchFamily="66" charset="0"/>
              </a:rPr>
              <a:t>. The measurements taken include </a:t>
            </a:r>
            <a:r>
              <a:rPr lang="sk-SK" sz="2400" b="1" dirty="0" err="1" smtClean="0">
                <a:latin typeface="Comic Sans MS" pitchFamily="66" charset="0"/>
              </a:rPr>
              <a:t>temperature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sk-SK" sz="2400" b="1" dirty="0" err="1" smtClean="0">
                <a:latin typeface="Comic Sans MS" pitchFamily="66" charset="0"/>
              </a:rPr>
              <a:t>barometric</a:t>
            </a:r>
            <a:r>
              <a:rPr lang="sk-SK" sz="2400" b="1" dirty="0" smtClean="0">
                <a:latin typeface="Comic Sans MS" pitchFamily="66" charset="0"/>
              </a:rPr>
              <a:t> </a:t>
            </a:r>
            <a:r>
              <a:rPr lang="sk-SK" sz="2400" b="1" dirty="0" err="1" smtClean="0">
                <a:latin typeface="Comic Sans MS" pitchFamily="66" charset="0"/>
              </a:rPr>
              <a:t>pressure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sk-SK" sz="2400" b="1" dirty="0" err="1" smtClean="0">
                <a:latin typeface="Comic Sans MS" pitchFamily="66" charset="0"/>
              </a:rPr>
              <a:t>humidity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sk-SK" sz="2400" b="1" dirty="0" err="1" smtClean="0">
                <a:latin typeface="Comic Sans MS" pitchFamily="66" charset="0"/>
              </a:rPr>
              <a:t>wind</a:t>
            </a:r>
            <a:r>
              <a:rPr lang="sk-SK" sz="2400" b="1" dirty="0" smtClean="0">
                <a:latin typeface="Comic Sans MS" pitchFamily="66" charset="0"/>
              </a:rPr>
              <a:t> </a:t>
            </a:r>
            <a:r>
              <a:rPr lang="sk-SK" sz="2400" b="1" dirty="0" err="1" smtClean="0">
                <a:latin typeface="Comic Sans MS" pitchFamily="66" charset="0"/>
              </a:rPr>
              <a:t>speed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sk-SK" sz="2400" b="1" dirty="0" err="1" smtClean="0">
                <a:latin typeface="Comic Sans MS" pitchFamily="66" charset="0"/>
              </a:rPr>
              <a:t>wind</a:t>
            </a:r>
            <a:r>
              <a:rPr lang="sk-SK" sz="2400" b="1" dirty="0" smtClean="0">
                <a:latin typeface="Comic Sans MS" pitchFamily="66" charset="0"/>
              </a:rPr>
              <a:t> </a:t>
            </a:r>
            <a:r>
              <a:rPr lang="sk-SK" sz="2400" b="1" dirty="0" err="1" smtClean="0">
                <a:latin typeface="Comic Sans MS" pitchFamily="66" charset="0"/>
              </a:rPr>
              <a:t>direction</a:t>
            </a:r>
            <a:r>
              <a:rPr lang="en-US" sz="2400" dirty="0" smtClean="0">
                <a:latin typeface="Comic Sans MS" pitchFamily="66" charset="0"/>
              </a:rPr>
              <a:t>, and </a:t>
            </a:r>
            <a:r>
              <a:rPr lang="sk-SK" sz="2400" b="1" dirty="0" err="1" smtClean="0">
                <a:latin typeface="Comic Sans MS" pitchFamily="66" charset="0"/>
              </a:rPr>
              <a:t>precipitation</a:t>
            </a:r>
            <a:r>
              <a:rPr lang="en-US" sz="2400" dirty="0" smtClean="0">
                <a:latin typeface="Comic Sans MS" pitchFamily="66" charset="0"/>
              </a:rPr>
              <a:t> amounts. 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Manual observations are taken at least once daily, while automated observations are taken at least once an hour.</a:t>
            </a:r>
            <a:endParaRPr lang="sk-SK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5536824" y="387092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omic Sans MS" pitchFamily="66" charset="0"/>
              </a:rPr>
              <a:t>H</a:t>
            </a:r>
            <a:r>
              <a:rPr lang="en-US" sz="2400" dirty="0" err="1" smtClean="0">
                <a:latin typeface="Comic Sans MS" pitchFamily="66" charset="0"/>
              </a:rPr>
              <a:t>eliograph</a:t>
            </a:r>
            <a:r>
              <a:rPr lang="sk-SK" sz="2400" dirty="0" smtClean="0">
                <a:latin typeface="Comic Sans MS" pitchFamily="66" charset="0"/>
              </a:rPr>
              <a:t> i</a:t>
            </a:r>
            <a:r>
              <a:rPr lang="en-US" sz="2400" dirty="0" smtClean="0">
                <a:latin typeface="Comic Sans MS" pitchFamily="66" charset="0"/>
              </a:rPr>
              <a:t>s </a:t>
            </a:r>
            <a:r>
              <a:rPr lang="sk-SK" sz="2400" dirty="0" err="1" smtClean="0">
                <a:latin typeface="Comic Sans MS" pitchFamily="66" charset="0"/>
              </a:rPr>
              <a:t>used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for measuring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the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lenght</a:t>
            </a: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dirty="0" err="1" smtClean="0">
                <a:latin typeface="Comic Sans MS" pitchFamily="66" charset="0"/>
              </a:rPr>
              <a:t>of</a:t>
            </a:r>
            <a:r>
              <a:rPr lang="en-US" sz="2400" dirty="0" smtClean="0">
                <a:latin typeface="Comic Sans MS" pitchFamily="66" charset="0"/>
              </a:rPr>
              <a:t> sun shine.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8" name="Obrázok 7" descr="P3150059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4488" y="4515418"/>
            <a:ext cx="2379031" cy="194421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698368" y="436510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Comic Sans MS" pitchFamily="66" charset="0"/>
              </a:rPr>
              <a:t>Anemometer</a:t>
            </a:r>
            <a:r>
              <a:rPr lang="en-US" sz="2400" dirty="0" smtClean="0">
                <a:latin typeface="Comic Sans MS" pitchFamily="66" charset="0"/>
              </a:rPr>
              <a:t> measures the strength and the direction of the wind.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Obrázok 4" descr="P3150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3872" y="1138392"/>
            <a:ext cx="3096344" cy="2430270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843808" y="15012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 smtClean="0">
                <a:latin typeface="Comic Sans MS" pitchFamily="66" charset="0"/>
              </a:rPr>
              <a:t>Equipment</a:t>
            </a:r>
            <a:endParaRPr lang="sk-SK" sz="4800" dirty="0">
              <a:latin typeface="Comic Sans MS" pitchFamily="66" charset="0"/>
            </a:endParaRPr>
          </a:p>
        </p:txBody>
      </p:sp>
      <p:pic>
        <p:nvPicPr>
          <p:cNvPr id="10" name="Obrázok 9" descr="pas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4816" y="5373216"/>
            <a:ext cx="3101962" cy="985188"/>
          </a:xfrm>
          <a:prstGeom prst="rect">
            <a:avLst/>
          </a:prstGeom>
        </p:spPr>
      </p:pic>
      <p:pic>
        <p:nvPicPr>
          <p:cNvPr id="13" name="Obrázok 12" descr="P3150067lk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592720" y="1031552"/>
            <a:ext cx="3420127" cy="2664296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415296" y="36958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Traditional </a:t>
            </a:r>
            <a:r>
              <a:rPr lang="sk-SK" sz="2400" dirty="0" err="1" smtClean="0">
                <a:latin typeface="Comic Sans MS" pitchFamily="66" charset="0"/>
              </a:rPr>
              <a:t>instruments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sk-SK" dirty="0" err="1" smtClean="0">
                <a:latin typeface="Comic Sans MS" pitchFamily="66" charset="0"/>
              </a:rPr>
              <a:t>Interesting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dirty="0" err="1" smtClean="0">
                <a:latin typeface="Comic Sans MS" pitchFamily="66" charset="0"/>
              </a:rPr>
              <a:t>figures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6472" y="1947896"/>
            <a:ext cx="8676456" cy="413305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Average sun shine is 2200 hours</a:t>
            </a:r>
            <a:r>
              <a:rPr lang="sk-SK" dirty="0" smtClean="0">
                <a:latin typeface="Comic Sans MS" pitchFamily="66" charset="0"/>
              </a:rPr>
              <a:t> per </a:t>
            </a:r>
            <a:r>
              <a:rPr lang="sk-SK" dirty="0" err="1" smtClean="0">
                <a:latin typeface="Comic Sans MS" pitchFamily="66" charset="0"/>
              </a:rPr>
              <a:t>year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Average temperature in summer is 21°C.</a:t>
            </a:r>
          </a:p>
          <a:p>
            <a:r>
              <a:rPr lang="en-US" dirty="0" smtClean="0">
                <a:latin typeface="Comic Sans MS" pitchFamily="66" charset="0"/>
              </a:rPr>
              <a:t>Average temperature in winter is -3°C.</a:t>
            </a:r>
          </a:p>
          <a:p>
            <a:r>
              <a:rPr lang="en-US" dirty="0" smtClean="0">
                <a:latin typeface="Comic Sans MS" pitchFamily="66" charset="0"/>
              </a:rPr>
              <a:t>Average precipitation is 550 mm per year.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 highest snow level was 34 cm.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75294" y="414544"/>
            <a:ext cx="69400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Our measurements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Obrázok 5" descr="31.1. - 6.1. =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44" y="1993528"/>
            <a:ext cx="8784435" cy="396044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DSC02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1648" y="3535840"/>
            <a:ext cx="3131840" cy="1761660"/>
          </a:xfrm>
          <a:prstGeom prst="rect">
            <a:avLst/>
          </a:prstGeom>
        </p:spPr>
      </p:pic>
      <p:pic>
        <p:nvPicPr>
          <p:cNvPr id="2" name="Obrázok 1" descr="DSC02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184" y="95536"/>
            <a:ext cx="3023658" cy="1700808"/>
          </a:xfrm>
          <a:prstGeom prst="rect">
            <a:avLst/>
          </a:prstGeom>
        </p:spPr>
      </p:pic>
      <p:pic>
        <p:nvPicPr>
          <p:cNvPr id="3" name="Obrázok 2" descr="DSC02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296" y="1848592"/>
            <a:ext cx="3040338" cy="1710190"/>
          </a:xfrm>
          <a:prstGeom prst="rect">
            <a:avLst/>
          </a:prstGeom>
        </p:spPr>
      </p:pic>
      <p:pic>
        <p:nvPicPr>
          <p:cNvPr id="5" name="Obrázok 4" descr="DSC02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568" y="3607848"/>
            <a:ext cx="3131840" cy="1761660"/>
          </a:xfrm>
          <a:prstGeom prst="rect">
            <a:avLst/>
          </a:prstGeom>
        </p:spPr>
      </p:pic>
      <p:pic>
        <p:nvPicPr>
          <p:cNvPr id="6" name="Obrázok 5" descr="DSC026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5048066"/>
            <a:ext cx="3096344" cy="1741694"/>
          </a:xfrm>
          <a:prstGeom prst="rect">
            <a:avLst/>
          </a:prstGeom>
        </p:spPr>
      </p:pic>
      <p:pic>
        <p:nvPicPr>
          <p:cNvPr id="8" name="Obrázok 7" descr="DSC026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57536" y="1813384"/>
            <a:ext cx="3006920" cy="1691392"/>
          </a:xfrm>
          <a:prstGeom prst="rect">
            <a:avLst/>
          </a:prstGeom>
        </p:spPr>
      </p:pic>
      <p:pic>
        <p:nvPicPr>
          <p:cNvPr id="9" name="Obrázok 8" descr="DSC026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90862" y="95536"/>
            <a:ext cx="3043954" cy="167728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139952" y="79457"/>
            <a:ext cx="7377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002060"/>
                </a:solidFill>
                <a:latin typeface="Comic Sans MS" pitchFamily="66" charset="0"/>
              </a:rPr>
              <a:t>P</a:t>
            </a:r>
          </a:p>
          <a:p>
            <a:r>
              <a:rPr lang="sk-SK" sz="5400" dirty="0" smtClean="0">
                <a:solidFill>
                  <a:srgbClr val="002060"/>
                </a:solidFill>
                <a:latin typeface="Comic Sans MS" pitchFamily="66" charset="0"/>
              </a:rPr>
              <a:t>H</a:t>
            </a:r>
          </a:p>
          <a:p>
            <a:r>
              <a:rPr lang="sk-SK" sz="5400" dirty="0" smtClean="0">
                <a:solidFill>
                  <a:srgbClr val="002060"/>
                </a:solidFill>
                <a:latin typeface="Comic Sans MS" pitchFamily="66" charset="0"/>
              </a:rPr>
              <a:t>O</a:t>
            </a:r>
          </a:p>
          <a:p>
            <a:r>
              <a:rPr lang="sk-SK" sz="5400" dirty="0" smtClean="0">
                <a:solidFill>
                  <a:srgbClr val="002060"/>
                </a:solidFill>
                <a:latin typeface="Comic Sans MS" pitchFamily="66" charset="0"/>
              </a:rPr>
              <a:t>T</a:t>
            </a:r>
          </a:p>
          <a:p>
            <a:r>
              <a:rPr lang="sk-SK" sz="5400" dirty="0" smtClean="0">
                <a:solidFill>
                  <a:srgbClr val="002060"/>
                </a:solidFill>
                <a:latin typeface="Comic Sans MS" pitchFamily="66" charset="0"/>
              </a:rPr>
              <a:t>O</a:t>
            </a:r>
          </a:p>
          <a:p>
            <a:r>
              <a:rPr lang="sk-SK" sz="5400" dirty="0" smtClean="0">
                <a:solidFill>
                  <a:srgbClr val="002060"/>
                </a:solidFill>
                <a:latin typeface="Comic Sans MS" pitchFamily="66" charset="0"/>
              </a:rPr>
              <a:t>S</a:t>
            </a:r>
            <a:endParaRPr lang="sk-SK" sz="5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971600" y="332656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Monday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31.1.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331640" y="2204864"/>
            <a:ext cx="1173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Tuesday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1.2.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406912" y="3687392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Wednesday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2.2.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779912" y="5445224"/>
            <a:ext cx="1303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Thursday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3.2.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6413648" y="3704808"/>
            <a:ext cx="95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Friday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4.2.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588224" y="1945552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Saturday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5.2.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092280" y="404664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Sunday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6.2.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976664" cy="1137369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803D06"/>
                </a:solidFill>
                <a:latin typeface="Comic Sans MS" pitchFamily="66" charset="0"/>
              </a:rPr>
              <a:t>Questionnaire</a:t>
            </a:r>
            <a:endParaRPr lang="en-US" sz="6600" dirty="0">
              <a:solidFill>
                <a:srgbClr val="803D06"/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3888432"/>
          </a:xfrm>
        </p:spPr>
        <p:txBody>
          <a:bodyPr>
            <a:noAutofit/>
          </a:bodyPr>
          <a:lstStyle/>
          <a:p>
            <a:pPr marL="571500" indent="-571500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What is your favourite season of the year?</a:t>
            </a:r>
            <a:endParaRPr lang="sk-SK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Do you prefer snow or rain?</a:t>
            </a:r>
            <a:endParaRPr lang="sk-SK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Do you like the climate in Nitra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Are you meteosensitive?</a:t>
            </a:r>
            <a:endParaRPr lang="sk-SK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How often do you watch weather forecast?</a:t>
            </a:r>
            <a:endParaRPr lang="sk-SK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Do you rely on the weather forecast?</a:t>
            </a:r>
            <a:endParaRPr lang="sk-SK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What is your favourite season of the year?</a:t>
            </a:r>
            <a:endParaRPr lang="en-GB" sz="4000" b="1" dirty="0"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259632" y="4005064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15%</a:t>
            </a:r>
            <a:endParaRPr lang="sk-SK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Do you prefer snow or rain?</a:t>
            </a:r>
            <a:endParaRPr lang="en-GB" b="1" dirty="0"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796136" y="4077072"/>
            <a:ext cx="1550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>
                <a:latin typeface="Comic Sans MS" pitchFamily="66" charset="0"/>
              </a:rPr>
              <a:t>75%</a:t>
            </a:r>
          </a:p>
          <a:p>
            <a:pPr algn="ctr"/>
            <a:r>
              <a:rPr lang="sk-SK" sz="3200" dirty="0" smtClean="0">
                <a:latin typeface="Comic Sans MS" pitchFamily="66" charset="0"/>
              </a:rPr>
              <a:t>SNOW</a:t>
            </a:r>
            <a:endParaRPr lang="sk-SK" sz="3200" dirty="0"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03848" y="2204864"/>
            <a:ext cx="1293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>
                <a:latin typeface="Comic Sans MS" pitchFamily="66" charset="0"/>
              </a:rPr>
              <a:t>25%</a:t>
            </a:r>
          </a:p>
          <a:p>
            <a:pPr algn="ctr"/>
            <a:r>
              <a:rPr lang="sk-SK" sz="3200" dirty="0" smtClean="0">
                <a:latin typeface="Comic Sans MS" pitchFamily="66" charset="0"/>
              </a:rPr>
              <a:t>RAIN</a:t>
            </a:r>
            <a:endParaRPr lang="sk-SK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2">
                <a:lumMod val="50000"/>
                <a:alpha val="68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Do you like the climate in Nitra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sk-SK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Are you meteosensitive?</a:t>
            </a:r>
            <a:endParaRPr lang="en-GB" b="1" dirty="0">
              <a:latin typeface="Comic Sans MS" pitchFamily="66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Research questions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What is the climate in Nitra region?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How did people make weather forecast in the past?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What were the temperature records?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How are the professional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measurements done at meteorological station?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What are the problems caused by the weather?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4546848" cy="17502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How often do you watch weather forecast? 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idx="1"/>
          </p:nvPr>
        </p:nvGraphicFramePr>
        <p:xfrm>
          <a:off x="251520" y="2708920"/>
          <a:ext cx="4896544" cy="380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406082" y="3645024"/>
            <a:ext cx="1500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15%  </a:t>
            </a:r>
          </a:p>
          <a:p>
            <a:pPr algn="ctr"/>
            <a:r>
              <a:rPr lang="en-US" sz="3200" dirty="0" smtClean="0">
                <a:latin typeface="Comic Sans MS" pitchFamily="66" charset="0"/>
              </a:rPr>
              <a:t>Always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96568" y="4653136"/>
            <a:ext cx="14814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>
                <a:latin typeface="Comic Sans MS" pitchFamily="66" charset="0"/>
              </a:rPr>
              <a:t>16%</a:t>
            </a:r>
          </a:p>
          <a:p>
            <a:pPr algn="ctr"/>
            <a:r>
              <a:rPr lang="sk-SK" sz="3200" dirty="0" smtClean="0">
                <a:latin typeface="Comic Sans MS" pitchFamily="66" charset="0"/>
              </a:rPr>
              <a:t> Never</a:t>
            </a:r>
            <a:endParaRPr lang="sk-SK" sz="3200" dirty="0">
              <a:latin typeface="Comic Sans MS" pitchFamily="66" charset="0"/>
            </a:endParaRPr>
          </a:p>
        </p:txBody>
      </p:sp>
      <p:graphicFrame>
        <p:nvGraphicFramePr>
          <p:cNvPr id="6" name="Zástupný symbol obsahu 3"/>
          <p:cNvGraphicFramePr>
            <a:graphicFrameLocks/>
          </p:cNvGraphicFramePr>
          <p:nvPr/>
        </p:nvGraphicFramePr>
        <p:xfrm>
          <a:off x="4535488" y="476672"/>
          <a:ext cx="4608512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ĺžnik 6"/>
          <p:cNvSpPr/>
          <p:nvPr/>
        </p:nvSpPr>
        <p:spPr>
          <a:xfrm>
            <a:off x="4967536" y="4365104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Do you rely on the weather forecast</a:t>
            </a:r>
            <a:r>
              <a:rPr lang="en-GB" sz="3200" dirty="0" smtClean="0">
                <a:latin typeface="Comic Sans MS" pitchFamily="66" charset="0"/>
              </a:rPr>
              <a:t>?</a:t>
            </a:r>
            <a:endParaRPr lang="sk-SK" sz="3200" dirty="0"/>
          </a:p>
        </p:txBody>
      </p:sp>
      <p:cxnSp>
        <p:nvCxnSpPr>
          <p:cNvPr id="9" name="Rovná spojovacia šípka 8"/>
          <p:cNvCxnSpPr/>
          <p:nvPr/>
        </p:nvCxnSpPr>
        <p:spPr>
          <a:xfrm rot="5400000">
            <a:off x="1151620" y="2384884"/>
            <a:ext cx="108012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5400000">
            <a:off x="6192180" y="3969060"/>
            <a:ext cx="57606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 rot="20063675">
            <a:off x="177570" y="1964363"/>
            <a:ext cx="878477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Future</a:t>
            </a:r>
            <a:endParaRPr lang="sk-SK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FF200">
                <a:alpha val="66000"/>
              </a:srgbClr>
            </a:gs>
            <a:gs pos="45000">
              <a:srgbClr val="FF7A00">
                <a:alpha val="67000"/>
              </a:srgbClr>
            </a:gs>
            <a:gs pos="70000">
              <a:srgbClr val="FF3333">
                <a:alpha val="70000"/>
              </a:srgbClr>
            </a:gs>
            <a:gs pos="100000">
              <a:srgbClr val="BC1414">
                <a:alpha val="28627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33981" y="404664"/>
            <a:ext cx="8252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Global</a:t>
            </a:r>
            <a:r>
              <a:rPr lang="sk-SK" sz="5400" b="1" cap="none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sz="5400" b="1" cap="none" spc="50" dirty="0" err="1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warming</a:t>
            </a:r>
            <a:r>
              <a:rPr lang="sk-SK" sz="5400" b="1" cap="none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in Nitra</a:t>
            </a:r>
            <a:endParaRPr lang="sk-SK" sz="5400" b="1" cap="none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539552" y="1484784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During our research we have found out that the weather has changed a lot in the last ten years.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average temperature is now 3°C higher than before.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Rains are heavier and floods are not so rare.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Wind is stronger and causes damage to forests.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All these facts are also influenced by our behaviour to nature</a:t>
            </a:r>
            <a:r>
              <a:rPr kumimoji="0" lang="sk-SK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sk-SK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</a:t>
            </a: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 we want to save our </a:t>
            </a:r>
            <a:r>
              <a:rPr kumimoji="0" lang="sk-SK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environment</a:t>
            </a:r>
            <a:r>
              <a:rPr kumimoji="0" lang="sk-SK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</a:t>
            </a: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we have to be more </a:t>
            </a:r>
            <a:r>
              <a:rPr kumimoji="0" lang="en-GB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ecologica</a:t>
            </a:r>
            <a:r>
              <a:rPr kumimoji="0" lang="sk-SK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</a:t>
            </a: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CC"/>
            </a:gs>
            <a:gs pos="28000">
              <a:srgbClr val="8181FF"/>
            </a:gs>
            <a:gs pos="38000">
              <a:srgbClr val="2E6792"/>
            </a:gs>
            <a:gs pos="75000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The sun is shinning in the sky,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never mind that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it`s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so high.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If I were a bird I </a:t>
            </a:r>
            <a:r>
              <a:rPr kumimoji="0" lang="sk-SK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might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 fly,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rainy days still make me cry.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I just prefer </a:t>
            </a:r>
            <a:r>
              <a:rPr kumimoji="0" lang="sk-SK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pretty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 weather,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windy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 weather is not better,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sun-bath is my only pleasure.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Lucida Calligraphy" pitchFamily="66" charset="0"/>
              </a:rPr>
              <a:t>Poem</a:t>
            </a:r>
            <a:endParaRPr lang="en-US" sz="48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89101" y="1556793"/>
            <a:ext cx="876579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3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</a:t>
            </a:r>
            <a:r>
              <a:rPr lang="en-US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k-SK" sz="13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you</a:t>
            </a:r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sk-SK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Comic Sans MS" pitchFamily="66" charset="0"/>
              </a:rPr>
              <a:t>Definitions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0248" y="1519616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err="1" smtClean="0">
                <a:latin typeface="Comic Sans MS" pitchFamily="66" charset="0"/>
              </a:rPr>
              <a:t>Climate</a:t>
            </a:r>
            <a:r>
              <a:rPr lang="en-US" dirty="0" smtClean="0">
                <a:latin typeface="Comic Sans MS" pitchFamily="66" charset="0"/>
              </a:rPr>
              <a:t> is the term for the average atmospheric conditions over longer periods of time</a:t>
            </a:r>
            <a:r>
              <a:rPr lang="sk-SK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Weather</a:t>
            </a:r>
            <a:r>
              <a:rPr lang="en-US" dirty="0" smtClean="0">
                <a:latin typeface="Comic Sans MS" pitchFamily="66" charset="0"/>
              </a:rPr>
              <a:t> is the state of the atmosphere, to the degree that it is hot or cold, wet or dry, calm or stormy, clear or cloudy. Weather refers, generally, to day-to-day temperature and precipitation activity, whereas </a:t>
            </a:r>
            <a:endParaRPr lang="sk-SK" dirty="0" smtClean="0">
              <a:latin typeface="Comic Sans MS" pitchFamily="66" charset="0"/>
            </a:endParaRPr>
          </a:p>
          <a:p>
            <a:pPr>
              <a:buNone/>
            </a:pPr>
            <a:endParaRPr lang="sk-SK" dirty="0" smtClean="0">
              <a:latin typeface="Comic Sans MS" pitchFamily="66" charset="0"/>
            </a:endParaRPr>
          </a:p>
          <a:p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</a:t>
            </a:r>
            <a:r>
              <a:rPr lang="sk-SK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k-SK" sz="4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climate</a:t>
            </a:r>
            <a:r>
              <a:rPr lang="sk-SK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k-SK" sz="4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of</a:t>
            </a:r>
            <a:r>
              <a:rPr lang="sk-SK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Nitra</a:t>
            </a:r>
            <a:endParaRPr lang="sk-SK" sz="4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2304256"/>
          </a:xfrm>
        </p:spPr>
        <p:txBody>
          <a:bodyPr>
            <a:noAutofit/>
          </a:bodyPr>
          <a:lstStyle/>
          <a:p>
            <a:pPr marL="1588" indent="12700">
              <a:buNone/>
            </a:pPr>
            <a:r>
              <a:rPr lang="en-US" sz="2700" dirty="0" smtClean="0">
                <a:latin typeface="Comic Sans MS" pitchFamily="66" charset="0"/>
              </a:rPr>
              <a:t>Nitra lies in the north temperate zone and has a continental climate with four distinct seasons. It is characterized by a significant variation between hot summers and cold, snowy winters. The city is located in the warmest and driest part of Slovakia.</a:t>
            </a:r>
            <a:endParaRPr lang="sk-SK" sz="2700" dirty="0">
              <a:latin typeface="Comic Sans MS" pitchFamily="66" charset="0"/>
            </a:endParaRPr>
          </a:p>
        </p:txBody>
      </p:sp>
      <p:pic>
        <p:nvPicPr>
          <p:cNvPr id="4" name="Picture 2" descr="http://www.fem.uniag.sk/new/fem/web.EN/visit_us/nitra_fotogallery/nitr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178">
            <a:off x="4949456" y="3501008"/>
            <a:ext cx="3857875" cy="3096344"/>
          </a:xfrm>
          <a:prstGeom prst="rect">
            <a:avLst/>
          </a:prstGeom>
          <a:noFill/>
        </p:spPr>
      </p:pic>
      <p:pic>
        <p:nvPicPr>
          <p:cNvPr id="23554" name="Picture 2" descr="http://www.karpaty.net/mapy/slovens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7836">
            <a:off x="251520" y="3861048"/>
            <a:ext cx="4461365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 rot="20141776">
            <a:off x="-963096" y="1306814"/>
            <a:ext cx="1079439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39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Past</a:t>
            </a:r>
            <a:endParaRPr lang="sk-SK" sz="23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In the past</a:t>
            </a:r>
            <a:r>
              <a:rPr lang="sk-SK" sz="3200" dirty="0" smtClean="0">
                <a:latin typeface="Comic Sans MS" pitchFamily="66" charset="0"/>
              </a:rPr>
              <a:t>,</a:t>
            </a:r>
            <a:r>
              <a:rPr lang="en-US" sz="3200" dirty="0" smtClean="0">
                <a:latin typeface="Comic Sans MS" pitchFamily="66" charset="0"/>
              </a:rPr>
              <a:t> people didn’t have any </a:t>
            </a:r>
            <a:r>
              <a:rPr lang="sk-SK" sz="3200" dirty="0" err="1" smtClean="0">
                <a:latin typeface="Comic Sans MS" pitchFamily="66" charset="0"/>
              </a:rPr>
              <a:t>equipment</a:t>
            </a:r>
            <a:r>
              <a:rPr lang="en-US" sz="3200" dirty="0" smtClean="0">
                <a:latin typeface="Comic Sans MS" pitchFamily="66" charset="0"/>
              </a:rPr>
              <a:t> for forecast</a:t>
            </a:r>
            <a:r>
              <a:rPr lang="sk-SK" sz="3200" dirty="0" err="1" smtClean="0">
                <a:latin typeface="Comic Sans MS" pitchFamily="66" charset="0"/>
              </a:rPr>
              <a:t>ing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the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weather</a:t>
            </a:r>
            <a:r>
              <a:rPr lang="en-US" sz="3200" dirty="0" smtClean="0">
                <a:latin typeface="Comic Sans MS" pitchFamily="66" charset="0"/>
              </a:rPr>
              <a:t>. They were observing </a:t>
            </a:r>
            <a:r>
              <a:rPr lang="sk-SK" sz="3200" dirty="0" err="1" smtClean="0">
                <a:latin typeface="Comic Sans MS" pitchFamily="66" charset="0"/>
              </a:rPr>
              <a:t>the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changes of the nature (wind, temperature, rain,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animals</a:t>
            </a:r>
            <a:r>
              <a:rPr lang="en-US" sz="3200" dirty="0" smtClean="0">
                <a:latin typeface="Comic Sans MS" pitchFamily="66" charset="0"/>
              </a:rPr>
              <a:t>...) and created weather lores based on these facts.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Although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Aristotle</a:t>
            </a:r>
            <a:r>
              <a:rPr lang="sk-SK" sz="3200" dirty="0" smtClean="0">
                <a:latin typeface="Comic Sans MS" pitchFamily="66" charset="0"/>
              </a:rPr>
              <a:t> (350 BC) </a:t>
            </a:r>
            <a:r>
              <a:rPr lang="sk-SK" sz="3200" dirty="0" err="1" smtClean="0">
                <a:latin typeface="Comic Sans MS" pitchFamily="66" charset="0"/>
              </a:rPr>
              <a:t>is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considered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the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founder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of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meteorology</a:t>
            </a:r>
            <a:r>
              <a:rPr lang="sk-SK" sz="3200" dirty="0" smtClean="0">
                <a:latin typeface="Comic Sans MS" pitchFamily="66" charset="0"/>
              </a:rPr>
              <a:t> t</a:t>
            </a:r>
            <a:r>
              <a:rPr lang="en-US" sz="3200" dirty="0" smtClean="0">
                <a:latin typeface="Comic Sans MS" pitchFamily="66" charset="0"/>
              </a:rPr>
              <a:t>he first </a:t>
            </a:r>
            <a:r>
              <a:rPr lang="sk-SK" sz="3200" dirty="0" err="1" smtClean="0">
                <a:latin typeface="Comic Sans MS" pitchFamily="66" charset="0"/>
              </a:rPr>
              <a:t>instruments</a:t>
            </a:r>
            <a:r>
              <a:rPr lang="sk-SK" sz="3200" dirty="0" smtClean="0">
                <a:latin typeface="Comic Sans MS" pitchFamily="66" charset="0"/>
              </a:rPr>
              <a:t> and </a:t>
            </a:r>
            <a:r>
              <a:rPr lang="sk-SK" sz="3200" dirty="0" err="1" smtClean="0">
                <a:latin typeface="Comic Sans MS" pitchFamily="66" charset="0"/>
              </a:rPr>
              <a:t>classification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sk-SK" sz="3200" dirty="0" err="1" smtClean="0">
                <a:latin typeface="Comic Sans MS" pitchFamily="66" charset="0"/>
              </a:rPr>
              <a:t>scales</a:t>
            </a:r>
            <a:r>
              <a:rPr lang="sk-SK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 were invented</a:t>
            </a:r>
            <a:r>
              <a:rPr lang="sk-SK" sz="3200" dirty="0" smtClean="0">
                <a:latin typeface="Comic Sans MS" pitchFamily="66" charset="0"/>
              </a:rPr>
              <a:t> in 15th </a:t>
            </a:r>
            <a:r>
              <a:rPr lang="sk-SK" sz="3200" dirty="0" err="1" smtClean="0">
                <a:latin typeface="Comic Sans MS" pitchFamily="66" charset="0"/>
              </a:rPr>
              <a:t>century</a:t>
            </a:r>
            <a:r>
              <a:rPr lang="en-US" sz="3200" dirty="0" smtClean="0">
                <a:latin typeface="Comic Sans MS" pitchFamily="66" charset="0"/>
              </a:rPr>
              <a:t>. </a:t>
            </a:r>
            <a:endParaRPr lang="en-US" sz="3200" dirty="0" smtClean="0"/>
          </a:p>
        </p:txBody>
      </p:sp>
      <p:sp>
        <p:nvSpPr>
          <p:cNvPr id="7" name="Obdĺžnik 6"/>
          <p:cNvSpPr/>
          <p:nvPr/>
        </p:nvSpPr>
        <p:spPr>
          <a:xfrm>
            <a:off x="1" y="332656"/>
            <a:ext cx="9143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  <a:t>Me</a:t>
            </a:r>
            <a:r>
              <a:rPr lang="sk-SK" sz="6000" b="1" cap="none" spc="0" dirty="0" err="1" smtClean="0">
                <a:ln/>
                <a:solidFill>
                  <a:schemeClr val="accent3"/>
                </a:solidFill>
                <a:effectLst/>
              </a:rPr>
              <a:t>teorology</a:t>
            </a:r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  <a:t> in the past</a:t>
            </a:r>
            <a:endParaRPr lang="sk-SK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563742"/>
            <a:ext cx="5112568" cy="36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Spring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   11.4.2009 – 24,9°C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   </a:t>
            </a:r>
            <a:r>
              <a:rPr kumimoji="0" lang="sk-SK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1971 – 24,5°C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Summer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18.7.2007 – 38,5°C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  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1983 – 37,6°C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Autumn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sk-SK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8.11.2010 – 21,3°C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  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1963 – 20,6°C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Winter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sk-SK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16.1.2007 – 14,7°C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  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1983 – 14,1°C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07704" y="260648"/>
            <a:ext cx="4777270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8575" cap="flat" cmpd="sng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Records of </a:t>
            </a:r>
            <a:endParaRPr lang="sk-SK" sz="6000" b="1" dirty="0" smtClean="0">
              <a:ln w="28575" cap="flat" cmpd="sng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6000" b="1" dirty="0" smtClean="0">
                <a:ln w="28575" cap="flat" cmpd="sng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temperature</a:t>
            </a:r>
            <a:endParaRPr lang="en-US" sz="6000" b="1" dirty="0">
              <a:ln w="28575" cap="flat" cmpd="sng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6" name="Picture 2" descr="http://www.nunavut.cz/zbozi/102567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5022">
            <a:off x="3843326" y="-21495"/>
            <a:ext cx="6600056" cy="66000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25488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800" dirty="0" smtClean="0"/>
              <a:t>	</a:t>
            </a:r>
            <a:r>
              <a:rPr lang="en-US" sz="2800" dirty="0" smtClean="0">
                <a:latin typeface="Comic Sans MS" pitchFamily="66" charset="0"/>
              </a:rPr>
              <a:t>Weather sometimes makes us happy but sometimes no</a:t>
            </a:r>
            <a:r>
              <a:rPr lang="sk-SK" sz="2800" dirty="0" smtClean="0"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. When it rains a lot there can be floods.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There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were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huge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floods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near</a:t>
            </a:r>
            <a:r>
              <a:rPr lang="sk-SK" sz="2800" dirty="0" smtClean="0">
                <a:latin typeface="Comic Sans MS" pitchFamily="66" charset="0"/>
              </a:rPr>
              <a:t> Nitra </a:t>
            </a:r>
            <a:r>
              <a:rPr lang="sk-SK" sz="2800" dirty="0" err="1" smtClean="0">
                <a:latin typeface="Comic Sans MS" pitchFamily="66" charset="0"/>
              </a:rPr>
              <a:t>the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last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sk-SK" sz="2800" dirty="0" err="1" smtClean="0">
                <a:latin typeface="Comic Sans MS" pitchFamily="66" charset="0"/>
              </a:rPr>
              <a:t>autumn</a:t>
            </a:r>
            <a:r>
              <a:rPr lang="en-US" sz="2800" dirty="0" smtClean="0">
                <a:latin typeface="Comic Sans MS" pitchFamily="66" charset="0"/>
              </a:rPr>
              <a:t>. </a:t>
            </a:r>
            <a:r>
              <a:rPr lang="sk-SK" sz="2800" dirty="0" smtClean="0">
                <a:latin typeface="Comic Sans MS" pitchFamily="66" charset="0"/>
              </a:rPr>
              <a:t>Ten</a:t>
            </a:r>
            <a:r>
              <a:rPr lang="en-US" sz="2800" dirty="0" smtClean="0">
                <a:latin typeface="Comic Sans MS" pitchFamily="66" charset="0"/>
              </a:rPr>
              <a:t> p</a:t>
            </a:r>
            <a:r>
              <a:rPr lang="sk-SK" sz="2800" dirty="0" err="1" smtClean="0">
                <a:latin typeface="Comic Sans MS" pitchFamily="66" charset="0"/>
              </a:rPr>
              <a:t>eople</a:t>
            </a:r>
            <a:r>
              <a:rPr lang="en-US" sz="2800" dirty="0" smtClean="0">
                <a:latin typeface="Comic Sans MS" pitchFamily="66" charset="0"/>
              </a:rPr>
              <a:t> died and hundreds of families lost their homes.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827584" y="0"/>
            <a:ext cx="37593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Floods</a:t>
            </a:r>
            <a:endParaRPr lang="sk-SK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Obrázok 5" descr="Obráz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4627298" cy="3212975"/>
          </a:xfrm>
          <a:prstGeom prst="rect">
            <a:avLst/>
          </a:prstGeom>
        </p:spPr>
      </p:pic>
      <p:pic>
        <p:nvPicPr>
          <p:cNvPr id="9" name="Obrázok 8" descr="Obráz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25708"/>
            <a:ext cx="4644008" cy="323229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 rot="20267055">
            <a:off x="-268339" y="1797357"/>
            <a:ext cx="1002710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Present</a:t>
            </a:r>
            <a:endParaRPr lang="sk-SK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678</Words>
  <Application>Microsoft Office PowerPoint</Application>
  <PresentationFormat>Prezentácia na obrazovke (4:3)</PresentationFormat>
  <Paragraphs>123</Paragraphs>
  <Slides>24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Snímka 1</vt:lpstr>
      <vt:lpstr>Research questions</vt:lpstr>
      <vt:lpstr>Definitions</vt:lpstr>
      <vt:lpstr>The climate of Nitra</vt:lpstr>
      <vt:lpstr>Snímka 5</vt:lpstr>
      <vt:lpstr>Snímka 6</vt:lpstr>
      <vt:lpstr>Snímka 7</vt:lpstr>
      <vt:lpstr>Snímka 8</vt:lpstr>
      <vt:lpstr>Snímka 9</vt:lpstr>
      <vt:lpstr>Meteorological station ....</vt:lpstr>
      <vt:lpstr>Snímka 11</vt:lpstr>
      <vt:lpstr> Interesting figures</vt:lpstr>
      <vt:lpstr>Snímka 13</vt:lpstr>
      <vt:lpstr>Snímka 14</vt:lpstr>
      <vt:lpstr>Questionnaire</vt:lpstr>
      <vt:lpstr>What is your favourite season of the year?</vt:lpstr>
      <vt:lpstr>Do you prefer snow or rain?</vt:lpstr>
      <vt:lpstr>Do you like the climate in Nitra?</vt:lpstr>
      <vt:lpstr>Are you meteosensitive?</vt:lpstr>
      <vt:lpstr>How often do you watch weather forecast? </vt:lpstr>
      <vt:lpstr>Snímka 21</vt:lpstr>
      <vt:lpstr>Snímka 22</vt:lpstr>
      <vt:lpstr>Poem</vt:lpstr>
      <vt:lpstr>Snímka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Weronika</dc:creator>
  <cp:lastModifiedBy>user</cp:lastModifiedBy>
  <cp:revision>152</cp:revision>
  <dcterms:created xsi:type="dcterms:W3CDTF">2011-02-07T12:13:58Z</dcterms:created>
  <dcterms:modified xsi:type="dcterms:W3CDTF">2011-04-08T10:28:09Z</dcterms:modified>
</cp:coreProperties>
</file>